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Slab" pitchFamily="2" charset="0"/>
      <p:regular r:id="rId21"/>
      <p:bold r:id="rId22"/>
    </p:embeddedFont>
    <p:embeddedFont>
      <p:font typeface="Roboto Slab Light" pitchFamily="2" charset="0"/>
      <p:regular r:id="rId2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9" d="100"/>
          <a:sy n="89" d="100"/>
        </p:scale>
        <p:origin x="76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915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meisalfio/nexus-energy-d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Nexus Energy Distributed Service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Una piattaforma distribuita full-stack per monitoraggio energetico ad alta fedeltà, analisi predittive e visualizzazione intelligente del consumo energetico degli edifici.</a:t>
            </a:r>
            <a:endParaRPr lang="en-US" sz="175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21D4EA1-3693-187C-A03C-616DC5D8E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9869" y="7699004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730" y="989052"/>
            <a:ext cx="4963001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Grazie - Domande?</a:t>
            </a:r>
            <a:endParaRPr lang="en-US" sz="3900" dirty="0"/>
          </a:p>
        </p:txBody>
      </p:sp>
      <p:sp>
        <p:nvSpPr>
          <p:cNvPr id="15" name="Text 13"/>
          <p:cNvSpPr/>
          <p:nvPr/>
        </p:nvSpPr>
        <p:spPr>
          <a:xfrm>
            <a:off x="694730" y="3623905"/>
            <a:ext cx="3970377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Contatti e Risorse</a:t>
            </a:r>
            <a:endParaRPr lang="en-US" sz="3100" dirty="0"/>
          </a:p>
        </p:txBody>
      </p:sp>
      <p:sp>
        <p:nvSpPr>
          <p:cNvPr id="16" name="Text 14"/>
          <p:cNvSpPr/>
          <p:nvPr/>
        </p:nvSpPr>
        <p:spPr>
          <a:xfrm>
            <a:off x="694730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694730" y="503824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94730" y="5492234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alfio.spoto@outlook.it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694730" y="5946219"/>
            <a:ext cx="637829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ruggierigabriele2002@gmail.com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64993" y="4554379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Repository GitHub</a:t>
            </a:r>
            <a:endParaRPr lang="en-US" sz="1950" dirty="0"/>
          </a:p>
        </p:txBody>
      </p:sp>
      <p:pic>
        <p:nvPicPr>
          <p:cNvPr id="21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375" y="5059918"/>
            <a:ext cx="6385915" cy="1985129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A8717493-2834-B8B3-AF55-F00F74617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0278" y="7779512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3054"/>
            <a:ext cx="117587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Digital Energy Twin: La Visione Concettuale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962275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149322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20604" y="3869531"/>
            <a:ext cx="34848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Modello Neurale Continuo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Un'intelligenza artificiale che apprende costantemente dai flussi di telemetria in tempo reale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3776" y="2962275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942" y="3149322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4377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Confronto Predittivo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43776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delle differenze tra consumo previsto e consumo effettivo per identificare inefficienze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2735461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6948" y="2962275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54114" y="3149322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66948" y="3869531"/>
            <a:ext cx="35961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Ottimizzazione Intelligente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66948" y="4359950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di opportunità di miglioramento e anomalie comportamentali</a:t>
            </a:r>
            <a:endParaRPr lang="en-US" sz="1750" dirty="0"/>
          </a:p>
        </p:txBody>
      </p:sp>
      <p:sp>
        <p:nvSpPr>
          <p:cNvPr id="18" name="Text 10"/>
          <p:cNvSpPr/>
          <p:nvPr/>
        </p:nvSpPr>
        <p:spPr>
          <a:xfrm>
            <a:off x="793790" y="593062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Questa architettura replica sistemi industriali reali utilizzati in edifici intelligenti e ambienti Industry 4.0, dove l'intelligenza predittiva riduce costi e migliora la sostenibilità.</a:t>
            </a:r>
            <a:endParaRPr lang="en-US" sz="1750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4DAF739-84CC-4292-C691-DB5768DF26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52522" y="7797800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063" y="1090136"/>
            <a:ext cx="869144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Fondamento Analitico e Data Science</a:t>
            </a:r>
            <a:endParaRPr lang="en-US" sz="3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063" y="2162651"/>
            <a:ext cx="8439626" cy="47823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3465" y="2420898"/>
            <a:ext cx="383655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Esplorativa Approfondita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9623465" y="2903101"/>
            <a:ext cx="4321373" cy="1186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 dell'implementazione del motore AI, è stata condotta un'analisi esplorativa completa per comprendere le proprietà statistiche del dataset: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623465" y="4244935"/>
            <a:ext cx="4321373" cy="25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Profilatura delle distribuzioni di variabili ambientali e metriche energetiche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Analisi della stagionalità temporale su scala oraria, giornaliera e settimanale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Indaginamento delle correlazioni tra occupazione, stato HVAC e carico energetico</a:t>
            </a:r>
            <a:endParaRPr lang="en-US" sz="1550" dirty="0"/>
          </a:p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Progettazione di pipeline di normalizzazione e encoding ciclico temporale</a:t>
            </a:r>
            <a:endParaRPr lang="en-US" sz="155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9F2F78C-AF66-EBEE-EA57-6C852D714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7371" y="7797800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24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85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del Sistema Distribuito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6555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L'architettura segue un pattern multi-livello orchestrato via Docker Compose, con ogni componente isolato per responsabilità: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991570"/>
            <a:ext cx="3664744" cy="30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0190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280190" y="4656296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energy-client con React e TypeScript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0171748" y="363652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1748" y="3991570"/>
            <a:ext cx="3664863" cy="304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71748" y="416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&amp; AI Layer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171748" y="4656296"/>
            <a:ext cx="36648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energy-server con Spring Boot e DL4J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6280190" y="577893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111359"/>
            <a:ext cx="7556421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80190" y="6308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&amp; Observability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6280190" y="67987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+ RabbitMQ + ELK Stack per storage e monitoraggio</a:t>
            </a:r>
            <a:endParaRPr lang="en-US" sz="175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31B924C-D087-6AEE-C44F-D83183A0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1744" y="7717430"/>
            <a:ext cx="1968500" cy="431800"/>
          </a:xfrm>
          <a:prstGeom prst="rect">
            <a:avLst/>
          </a:prstGeom>
        </p:spPr>
      </p:pic>
      <p:pic>
        <p:nvPicPr>
          <p:cNvPr id="19" name="Immagine 18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5E87F129-85C8-8EEB-DBE2-6DE0EFC2B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749" y="207868"/>
            <a:ext cx="3715775" cy="78138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3210" y="447556"/>
            <a:ext cx="6170176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Presentation Layer: energy-client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3210" y="1228249"/>
            <a:ext cx="3559135" cy="47454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24776" y="2369939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5824776" y="2726055"/>
            <a:ext cx="6939796" cy="1223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React 18 con TypeScript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tool Vite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Tailwind CSS per stili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Recharts per visualizzazione</a:t>
            </a:r>
            <a:endParaRPr lang="en-US" sz="1200" dirty="0"/>
          </a:p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Lucide Icons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824776" y="4058841"/>
            <a:ext cx="2037636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Pattern Architetturale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5824776" y="4414957"/>
            <a:ext cx="6939796" cy="427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 il modello Backend for Frontend (BFF) con endpoint aggregati per ridurre la latenza e semplificare la sincronizzazione dello stato.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1873210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1850350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2122289" y="6400919"/>
            <a:ext cx="214443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Dynamic Data Explorer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2122289" y="6713101"/>
            <a:ext cx="3125272" cy="8558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Motore di filtering annidato multi-livello per esplorare telemetria per dimensioni temporali, parametri ambientali e range di consumo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537716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3" name="Shape 10"/>
          <p:cNvSpPr/>
          <p:nvPr/>
        </p:nvSpPr>
        <p:spPr>
          <a:xfrm>
            <a:off x="5514856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4" name="Text 11"/>
          <p:cNvSpPr/>
          <p:nvPr/>
        </p:nvSpPr>
        <p:spPr>
          <a:xfrm>
            <a:off x="5786795" y="6400919"/>
            <a:ext cx="3125272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Visualizzazione Telemetria in Tempo Reale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5786795" y="6959560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Rendimento di stream Server-Sent Events con plot di consumo effettivo, previsto e deviazione delta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9202222" y="6220420"/>
            <a:ext cx="3554849" cy="1561505"/>
          </a:xfrm>
          <a:prstGeom prst="roundRect">
            <a:avLst>
              <a:gd name="adj" fmla="val 7027"/>
            </a:avLst>
          </a:prstGeom>
          <a:solidFill>
            <a:srgbClr val="202733"/>
          </a:solidFill>
          <a:ln w="22860">
            <a:solidFill>
              <a:srgbClr val="66A8EE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7" name="Shape 14"/>
          <p:cNvSpPr/>
          <p:nvPr/>
        </p:nvSpPr>
        <p:spPr>
          <a:xfrm>
            <a:off x="9179362" y="6220420"/>
            <a:ext cx="91440" cy="1561505"/>
          </a:xfrm>
          <a:prstGeom prst="roundRect">
            <a:avLst>
              <a:gd name="adj" fmla="val 25876"/>
            </a:avLst>
          </a:prstGeom>
          <a:solidFill>
            <a:srgbClr val="66A8EE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5"/>
          <p:cNvSpPr/>
          <p:nvPr/>
        </p:nvSpPr>
        <p:spPr>
          <a:xfrm>
            <a:off x="9451300" y="6400919"/>
            <a:ext cx="2094071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Persistenza dello Stato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9451300" y="6713101"/>
            <a:ext cx="3125272" cy="641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Funzionalità avanzate di continuità UI con locking della posizione di scroll e transizioni di stato non bloccanti</a:t>
            </a:r>
            <a:endParaRPr lang="en-US" sz="12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F882E1C8-534A-15AE-D891-BBE77942C4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2060" y="7781925"/>
            <a:ext cx="1788340" cy="3922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014413"/>
            <a:ext cx="3802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Layer: energy-server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391364"/>
            <a:ext cx="30956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Stack Tecnologico e Stack di Sicurezza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3402449" y="1745694"/>
            <a:ext cx="142184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Tecnologie Principali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3402449" y="1979533"/>
            <a:ext cx="3774400" cy="759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 21 by Spring Boot 3</a:t>
            </a:r>
            <a:endParaRPr lang="en-US" sz="10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Deeplearning4j (DL4J)</a:t>
            </a:r>
            <a:endParaRPr lang="en-US" sz="10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Remote Facade Pattern</a:t>
            </a:r>
            <a:endParaRPr lang="en-US" sz="10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Circuit Breaker &amp; Fallback logic</a:t>
            </a:r>
            <a:endParaRPr lang="en-US" sz="10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Command &amp; Observer Patterns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428548" y="174569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Sicurezza Enterprise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428548" y="1979533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Stateless Authentication: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Token firmati che racchiudono identità utente e ruoli, garantendo autenticazione senza stato server-side.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28548" y="2302669"/>
            <a:ext cx="377440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RBAC con autorizzazioni granulari:</a:t>
            </a: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Separazione chiara tra ruoli ADMIN (controllo completo) e USER (sola lettura).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3402449" y="3479076"/>
            <a:ext cx="1797606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Engine di Inferenza AI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3402449" y="3776732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Il sistema integra una rete neurale Long Short-Term Memory (LSTM) implementata in DL4J per simulazione del Digital Twin in tempo reale.</a:t>
            </a:r>
            <a:endParaRPr lang="en-US" sz="10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976519"/>
            <a:ext cx="3912751" cy="45362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3515797" y="448682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Ricezione Telemetria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3515797" y="4697919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Acquisizione continua dati sensori</a:t>
            </a:r>
            <a:endParaRPr lang="en-US" sz="10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976519"/>
            <a:ext cx="3912751" cy="453628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428548" y="448682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Inferenza Predittiva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428548" y="4697919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Generazione valore consumo previsto</a:t>
            </a:r>
            <a:endParaRPr lang="en-US" sz="10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9" y="4947355"/>
            <a:ext cx="3912751" cy="453628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3515797" y="545765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Analisi Deviazione</a:t>
            </a:r>
            <a:endParaRPr lang="en-US" sz="1050" dirty="0"/>
          </a:p>
        </p:txBody>
      </p:sp>
      <p:sp>
        <p:nvSpPr>
          <p:cNvPr id="19" name="Text 14"/>
          <p:cNvSpPr/>
          <p:nvPr/>
        </p:nvSpPr>
        <p:spPr>
          <a:xfrm>
            <a:off x="3515797" y="5668754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Confronto predizione vs realtà</a:t>
            </a:r>
            <a:endParaRPr lang="en-US" sz="10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947355"/>
            <a:ext cx="3912751" cy="45362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28548" y="545765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Flag Anomalie</a:t>
            </a:r>
            <a:endParaRPr lang="en-US" sz="1050" dirty="0"/>
          </a:p>
        </p:txBody>
      </p:sp>
      <p:sp>
        <p:nvSpPr>
          <p:cNvPr id="22" name="Text 16"/>
          <p:cNvSpPr/>
          <p:nvPr/>
        </p:nvSpPr>
        <p:spPr>
          <a:xfrm>
            <a:off x="7428548" y="5668754"/>
            <a:ext cx="368605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Identificazione inefficienze</a:t>
            </a:r>
            <a:endParaRPr lang="en-US" sz="1050" dirty="0"/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58C6DB77-D37F-6D3A-CC2E-C65F8FB212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1900" y="7791704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882" y="662583"/>
            <a:ext cx="6789777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Layer Data &amp; Observability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882" y="1664732"/>
            <a:ext cx="547688" cy="5476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79126" y="166473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MySQL 8.0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1579126" y="2133957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 relazionale per storage persistente di telemetria storica, dati utente e metadati dello stato di sistema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882" y="3246120"/>
            <a:ext cx="547688" cy="5476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79126" y="3246120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Logstash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579126" y="3715345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Trasforma e normalizza log da tutti i servizi in eventi strutturati per analisi centralizzata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6882" y="4827508"/>
            <a:ext cx="547688" cy="5476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79126" y="4827508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Elasticsearch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1579126" y="5296733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Indicizza telemetria e log per interrogazione veloce, ricerca serie temporali e aggregazioni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6882" y="6408896"/>
            <a:ext cx="547688" cy="5476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79126" y="6408896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Kibana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1579126" y="6878122"/>
            <a:ext cx="6797993" cy="688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Dashbord di osservabilità con heatmap di anomalie, visualizzazione confidenza modello e monitoraggio salute sistema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887135"/>
            <a:ext cx="56780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Risilienza Enterprise e Sicurezza Avanzata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264087"/>
            <a:ext cx="1749147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Strategie di Risilienza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307580" y="1561743"/>
            <a:ext cx="15240" cy="3588187"/>
          </a:xfrm>
          <a:prstGeom prst="roundRect">
            <a:avLst>
              <a:gd name="adj" fmla="val 111628"/>
            </a:avLst>
          </a:prstGeom>
          <a:solidFill>
            <a:srgbClr val="585F6B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387209" y="1561743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5250180" y="1675090"/>
            <a:ext cx="193643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Circuit Breaker (Resilience4j)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500557" y="1886188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Protegge il sistema da failure a cascata. Se il database diventa irresponsivo, il circuito si apre automaticamente per prevenire esaurimento risorse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7330440" y="2521148"/>
            <a:ext cx="3912751" cy="846058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7443788" y="2634496"/>
            <a:ext cx="14939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Fallback Event-Driven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443788" y="2845594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Quando il circuito del database è aperto, la telemetria viene ritrasferita transparentemente alle </a:t>
            </a: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RabbitMQ Quorum Queues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buffering persistente</a:t>
            </a:r>
            <a:endParaRPr lang="en-US" sz="850" dirty="0"/>
          </a:p>
        </p:txBody>
      </p:sp>
      <p:sp>
        <p:nvSpPr>
          <p:cNvPr id="11" name="Shape 9"/>
          <p:cNvSpPr/>
          <p:nvPr/>
        </p:nvSpPr>
        <p:spPr>
          <a:xfrm>
            <a:off x="3387209" y="3480554"/>
            <a:ext cx="3912751" cy="846058"/>
          </a:xfrm>
          <a:prstGeom prst="roundRect">
            <a:avLst>
              <a:gd name="adj" fmla="val 2011"/>
            </a:avLst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5693688" y="3593902"/>
            <a:ext cx="149292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Recupero Self-Healing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3500557" y="3804999"/>
            <a:ext cx="368605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background dedicato consuma automaticamente la coda di fallback e riesegue i dati con lo storage primario una volta ripristinata la stabilità</a:t>
            </a:r>
            <a:endParaRPr lang="en-US" sz="850" dirty="0"/>
          </a:p>
        </p:txBody>
      </p:sp>
      <p:sp>
        <p:nvSpPr>
          <p:cNvPr id="14" name="Shape 12"/>
          <p:cNvSpPr/>
          <p:nvPr/>
        </p:nvSpPr>
        <p:spPr>
          <a:xfrm>
            <a:off x="7330440" y="4439960"/>
            <a:ext cx="3912751" cy="709970"/>
          </a:xfrm>
          <a:prstGeom prst="rect">
            <a:avLst/>
          </a:prstGeom>
          <a:solidFill>
            <a:srgbClr val="3F4652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7443788" y="45533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Auditing Atomico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7443788" y="4764405"/>
            <a:ext cx="3686056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servizio di audit in memoria traccia il flusso di telemetria dall'ingresso CSV alle code e al database per garantire integrità dati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402449" y="5234940"/>
            <a:ext cx="199322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Architettura di Sicurezza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3402449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19" name="Text 17"/>
          <p:cNvSpPr/>
          <p:nvPr/>
        </p:nvSpPr>
        <p:spPr>
          <a:xfrm>
            <a:off x="3531037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JWT Statelessness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3531037" y="5872282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firmati offrono autenticazione con autorizzazione senza mantenere sessioni server-side, abilitando scalabilità orizzontale flessibile</a:t>
            </a:r>
            <a:endParaRPr lang="en-US" sz="850" dirty="0"/>
          </a:p>
        </p:txBody>
      </p:sp>
      <p:sp>
        <p:nvSpPr>
          <p:cNvPr id="21" name="Shape 19"/>
          <p:cNvSpPr/>
          <p:nvPr/>
        </p:nvSpPr>
        <p:spPr>
          <a:xfrm>
            <a:off x="7343537" y="5532596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2" name="Text 20"/>
          <p:cNvSpPr/>
          <p:nvPr/>
        </p:nvSpPr>
        <p:spPr>
          <a:xfrm>
            <a:off x="7472124" y="566118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RBAC Granulare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472124" y="5872282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Separazione chiara tra controlli amministrativi critici (start/stop simulazione, gestione utenti) e operazioni di sola lettura per osservatori</a:t>
            </a:r>
            <a:endParaRPr lang="en-US" sz="850" dirty="0"/>
          </a:p>
        </p:txBody>
      </p:sp>
      <p:sp>
        <p:nvSpPr>
          <p:cNvPr id="24" name="Shape 22"/>
          <p:cNvSpPr/>
          <p:nvPr/>
        </p:nvSpPr>
        <p:spPr>
          <a:xfrm>
            <a:off x="3402449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5" name="Text 23"/>
          <p:cNvSpPr/>
          <p:nvPr/>
        </p:nvSpPr>
        <p:spPr>
          <a:xfrm>
            <a:off x="3531037" y="659439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Revocation Tokens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3531037" y="6805493"/>
            <a:ext cx="3627239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Servizio Blacklist traccia token invalidati al logout, prevenendo riutilizzo e aggiungendo strato di sicurezza senza compromettere lo statelessness</a:t>
            </a:r>
            <a:endParaRPr lang="en-US" sz="850" dirty="0"/>
          </a:p>
        </p:txBody>
      </p:sp>
      <p:sp>
        <p:nvSpPr>
          <p:cNvPr id="27" name="Shape 25"/>
          <p:cNvSpPr/>
          <p:nvPr/>
        </p:nvSpPr>
        <p:spPr>
          <a:xfrm>
            <a:off x="7343537" y="6465808"/>
            <a:ext cx="3884414" cy="876538"/>
          </a:xfrm>
          <a:prstGeom prst="roundRect">
            <a:avLst>
              <a:gd name="adj" fmla="val 1941"/>
            </a:avLst>
          </a:prstGeom>
          <a:solidFill>
            <a:srgbClr val="202733"/>
          </a:solidFill>
          <a:ln w="15240">
            <a:solidFill>
              <a:srgbClr val="585F6B"/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28" name="Text 26"/>
          <p:cNvSpPr/>
          <p:nvPr/>
        </p:nvSpPr>
        <p:spPr>
          <a:xfrm>
            <a:off x="7472124" y="6594396"/>
            <a:ext cx="174700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BCrypt Password Hashing</a:t>
            </a:r>
            <a:endParaRPr lang="en-US" sz="1100" dirty="0"/>
          </a:p>
        </p:txBody>
      </p:sp>
      <p:sp>
        <p:nvSpPr>
          <p:cNvPr id="29" name="Text 27"/>
          <p:cNvSpPr/>
          <p:nvPr/>
        </p:nvSpPr>
        <p:spPr>
          <a:xfrm>
            <a:off x="7472124" y="6805493"/>
            <a:ext cx="3627239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Hashing adattivo con salting incorporato protegge le credenziali sensibili, resistendo fortemente ad attacchi brute-force e rainbow table</a:t>
            </a:r>
            <a:endParaRPr lang="en-US" sz="850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01FAC805-57E8-CCB3-0819-9A5C764E7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1900" y="7797800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155621"/>
            <a:ext cx="39351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DevOps: Deployment e MLOps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402449" y="1532573"/>
            <a:ext cx="27154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Orchestrazione Container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3402449" y="1901071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L'intero ecosistema è distribuito tramite Docker Compose: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402449" y="2100858"/>
            <a:ext cx="7825502" cy="915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containerizzato React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Spring Boot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database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Elasticsearch per ricerca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Logstash per elaborazione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Kibana per visualizzazione</a:t>
            </a:r>
            <a:endParaRPr lang="en-US" sz="8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249930"/>
            <a:ext cx="3884414" cy="1143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515797" y="364676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Clona Repository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3515797" y="3887629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Shape 6"/>
          <p:cNvSpPr/>
          <p:nvPr/>
        </p:nvSpPr>
        <p:spPr>
          <a:xfrm>
            <a:off x="3510201" y="3887629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7"/>
          <p:cNvSpPr/>
          <p:nvPr/>
        </p:nvSpPr>
        <p:spPr>
          <a:xfrm>
            <a:off x="3623548" y="3972639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git@github.com:nameisalfio/energy-distributed-service.git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energy-distributed-service</a:t>
            </a:r>
            <a:endParaRPr lang="en-US" sz="8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7" y="3079909"/>
            <a:ext cx="3884414" cy="1143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56884" y="347674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Configura Ambiente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56884" y="3687842"/>
            <a:ext cx="3657719" cy="279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 file </a:t>
            </a: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.env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alla radice del progetto con credenziali database e segreti di sistema</a:t>
            </a:r>
            <a:endParaRPr lang="en-US" sz="85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4805958"/>
            <a:ext cx="3884414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515797" y="5202793"/>
            <a:ext cx="152828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Lancia Stack Completo</a:t>
            </a:r>
            <a:endParaRPr lang="en-US" sz="1100" dirty="0"/>
          </a:p>
        </p:txBody>
      </p:sp>
      <p:sp>
        <p:nvSpPr>
          <p:cNvPr id="16" name="Shape 11"/>
          <p:cNvSpPr/>
          <p:nvPr/>
        </p:nvSpPr>
        <p:spPr>
          <a:xfrm>
            <a:off x="3515797" y="5443657"/>
            <a:ext cx="3657719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7" name="Shape 12"/>
          <p:cNvSpPr/>
          <p:nvPr/>
        </p:nvSpPr>
        <p:spPr>
          <a:xfrm>
            <a:off x="3510201" y="5443657"/>
            <a:ext cx="3668911" cy="306110"/>
          </a:xfrm>
          <a:prstGeom prst="roundRect">
            <a:avLst>
              <a:gd name="adj" fmla="val 5558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3"/>
          <p:cNvSpPr/>
          <p:nvPr/>
        </p:nvSpPr>
        <p:spPr>
          <a:xfrm>
            <a:off x="3623548" y="5528667"/>
            <a:ext cx="3442216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docker-compose up --build</a:t>
            </a:r>
            <a:endParaRPr lang="en-US" sz="85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537" y="4635937"/>
            <a:ext cx="3884414" cy="114300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456884" y="5032772"/>
            <a:ext cx="148482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Riaddestra Modello AI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456884" y="5273635"/>
            <a:ext cx="3657719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2" name="Shape 16"/>
          <p:cNvSpPr/>
          <p:nvPr/>
        </p:nvSpPr>
        <p:spPr>
          <a:xfrm>
            <a:off x="7451288" y="5273635"/>
            <a:ext cx="3668911" cy="578287"/>
          </a:xfrm>
          <a:prstGeom prst="roundRect">
            <a:avLst>
              <a:gd name="adj" fmla="val 2942"/>
            </a:avLst>
          </a:prstGeom>
          <a:solidFill>
            <a:srgbClr val="2D344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3" name="Text 17"/>
          <p:cNvSpPr/>
          <p:nvPr/>
        </p:nvSpPr>
        <p:spPr>
          <a:xfrm>
            <a:off x="7564636" y="5358646"/>
            <a:ext cx="3442216" cy="40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cd energy-server</a:t>
            </a:r>
            <a:endParaRPr lang="en-US" sz="850" dirty="0"/>
          </a:p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mvn compile exec:java -Dexec.mainClass="com.energy.energy_server.ai.Train"</a:t>
            </a:r>
            <a:endParaRPr lang="en-US" sz="850" dirty="0"/>
          </a:p>
        </p:txBody>
      </p:sp>
      <p:sp>
        <p:nvSpPr>
          <p:cNvPr id="24" name="Text 18"/>
          <p:cNvSpPr/>
          <p:nvPr/>
        </p:nvSpPr>
        <p:spPr>
          <a:xfrm>
            <a:off x="3402449" y="6050280"/>
            <a:ext cx="31149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Testing e Postman Collection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3402449" y="6418778"/>
            <a:ext cx="7825502" cy="1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50"/>
              </a:lnSpc>
              <a:buNone/>
            </a:pP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 collection Postman </a:t>
            </a:r>
            <a:r>
              <a:rPr lang="en-US" sz="850" dirty="0">
                <a:solidFill>
                  <a:srgbClr val="D6E5EF"/>
                </a:solidFill>
                <a:highlight>
                  <a:srgbClr val="2D34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Nexus_Energy_API.postman_collection.json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fornisce:</a:t>
            </a:r>
            <a:endParaRPr lang="en-US" sz="850" dirty="0"/>
          </a:p>
        </p:txBody>
      </p:sp>
      <p:sp>
        <p:nvSpPr>
          <p:cNvPr id="26" name="Text 20"/>
          <p:cNvSpPr/>
          <p:nvPr/>
        </p:nvSpPr>
        <p:spPr>
          <a:xfrm>
            <a:off x="3402449" y="6626185"/>
            <a:ext cx="7825502" cy="447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Flusso Auth Auto: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Scripts per catturare automaticamente JWT e iniettarlo negli header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 Lifecycle: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Richieste pronte per full system lifecycle</a:t>
            </a:r>
            <a:endParaRPr lang="en-US" sz="850" dirty="0"/>
          </a:p>
          <a:p>
            <a:pPr marL="342900" indent="-342900" algn="l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Environment Variables:</a:t>
            </a:r>
            <a:r>
              <a:rPr lang="en-US" sz="8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Per switching tra ambienti local e containerizzati</a:t>
            </a:r>
            <a:endParaRPr lang="en-US" sz="850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E6F2BAC5-BB3D-82C6-2C42-E18202765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900" y="7791704"/>
            <a:ext cx="1968500" cy="431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897</Words>
  <Application>Microsoft Macintosh PowerPoint</Application>
  <PresentationFormat>Personalizzato</PresentationFormat>
  <Paragraphs>132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Roboto Slab</vt:lpstr>
      <vt:lpstr>Arial</vt:lpstr>
      <vt:lpstr>Consolas</vt:lpstr>
      <vt:lpstr>Roboto</vt:lpstr>
      <vt:lpstr>Roboto Slab Light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GABRIELE RUGGIERI</cp:lastModifiedBy>
  <cp:revision>3</cp:revision>
  <dcterms:created xsi:type="dcterms:W3CDTF">2026-02-16T08:32:24Z</dcterms:created>
  <dcterms:modified xsi:type="dcterms:W3CDTF">2026-02-16T22:21:07Z</dcterms:modified>
</cp:coreProperties>
</file>